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2963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187768"/>
            <a:ext cx="7415927" cy="3193971"/>
          </a:xfrm>
          <a:prstGeom prst="rect">
            <a:avLst/>
          </a:prstGeom>
          <a:noFill/>
          <a:ln/>
        </p:spPr>
        <p:txBody>
          <a:bodyPr wrap="square" rtlCol="0" anchor="t"/>
          <a:lstStyle/>
          <a:p>
            <a:pPr marL="0" indent="0">
              <a:lnSpc>
                <a:spcPts val="8384"/>
              </a:lnSpc>
              <a:buNone/>
            </a:pPr>
            <a:r>
              <a:rPr lang="en-US" sz="6707" kern="0" spc="-67" dirty="0">
                <a:solidFill>
                  <a:srgbClr val="FA95AF"/>
                </a:solidFill>
                <a:latin typeface="Anton" pitchFamily="34" charset="0"/>
                <a:ea typeface="Anton" pitchFamily="34" charset="-122"/>
                <a:cs typeface="Anton" pitchFamily="34" charset="-120"/>
              </a:rPr>
              <a:t>Traditional Music: Instruments and Their Cultural Significance</a:t>
            </a:r>
            <a:endParaRPr lang="en-US" sz="6707" dirty="0"/>
          </a:p>
        </p:txBody>
      </p:sp>
      <p:sp>
        <p:nvSpPr>
          <p:cNvPr id="6" name="Text 3"/>
          <p:cNvSpPr/>
          <p:nvPr/>
        </p:nvSpPr>
        <p:spPr>
          <a:xfrm>
            <a:off x="6350437" y="4752023"/>
            <a:ext cx="7415927" cy="1580198"/>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Traditional music is a vital part of human culture, expressing emotions, stories, and beliefs through sounds and rhythms. Instruments play a central role in these traditions, often reflecting the unique history and identity of their communities.</a:t>
            </a:r>
            <a:endParaRPr lang="en-US" sz="1944" dirty="0"/>
          </a:p>
        </p:txBody>
      </p:sp>
      <p:sp>
        <p:nvSpPr>
          <p:cNvPr id="7" name="Shape 4"/>
          <p:cNvSpPr/>
          <p:nvPr/>
        </p:nvSpPr>
        <p:spPr>
          <a:xfrm>
            <a:off x="6350437" y="6628328"/>
            <a:ext cx="394930" cy="394930"/>
          </a:xfrm>
          <a:prstGeom prst="roundRect">
            <a:avLst>
              <a:gd name="adj" fmla="val 23151155"/>
            </a:avLst>
          </a:prstGeom>
          <a:noFill/>
          <a:ln w="7620">
            <a:solidFill>
              <a:srgbClr val="FFFFFF"/>
            </a:solidFill>
            <a:prstDash val="solid"/>
          </a:ln>
        </p:spPr>
      </p:sp>
      <p:sp>
        <p:nvSpPr>
          <p:cNvPr id="9" name="Text 5"/>
          <p:cNvSpPr/>
          <p:nvPr/>
        </p:nvSpPr>
        <p:spPr>
          <a:xfrm>
            <a:off x="6868716" y="6609874"/>
            <a:ext cx="1712833" cy="431959"/>
          </a:xfrm>
          <a:prstGeom prst="rect">
            <a:avLst/>
          </a:prstGeom>
          <a:noFill/>
          <a:ln/>
        </p:spPr>
        <p:txBody>
          <a:bodyPr wrap="none" rtlCol="0" anchor="t"/>
          <a:lstStyle/>
          <a:p>
            <a:pPr marL="0" indent="0" algn="l">
              <a:lnSpc>
                <a:spcPts val="3402"/>
              </a:lnSpc>
              <a:buNone/>
            </a:pPr>
            <a:r>
              <a:rPr lang="en-US" sz="2430" b="1" kern="0" spc="-39" dirty="0" smtClean="0">
                <a:solidFill>
                  <a:srgbClr val="E0D6DE"/>
                </a:solidFill>
                <a:latin typeface="Fira Sans" pitchFamily="34" charset="0"/>
                <a:ea typeface="Fira Sans" pitchFamily="34" charset="-122"/>
              </a:rPr>
              <a:t>Timothy </a:t>
            </a:r>
            <a:r>
              <a:rPr lang="en-US" sz="2430" b="1" kern="0" spc="-39" dirty="0" err="1" smtClean="0">
                <a:solidFill>
                  <a:srgbClr val="E0D6DE"/>
                </a:solidFill>
                <a:latin typeface="Fira Sans" pitchFamily="34" charset="0"/>
                <a:ea typeface="Fira Sans" pitchFamily="34" charset="-122"/>
              </a:rPr>
              <a:t>opio</a:t>
            </a:r>
            <a:endParaRPr lang="en-US" sz="24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14630400" cy="2597706"/>
          </a:xfrm>
          <a:prstGeom prst="rect">
            <a:avLst/>
          </a:prstGeom>
        </p:spPr>
      </p:pic>
      <p:sp>
        <p:nvSpPr>
          <p:cNvPr id="5" name="Text 2"/>
          <p:cNvSpPr/>
          <p:nvPr/>
        </p:nvSpPr>
        <p:spPr>
          <a:xfrm>
            <a:off x="1639014" y="3170396"/>
            <a:ext cx="9875758" cy="649486"/>
          </a:xfrm>
          <a:prstGeom prst="rect">
            <a:avLst/>
          </a:prstGeom>
          <a:noFill/>
          <a:ln/>
        </p:spPr>
        <p:txBody>
          <a:bodyPr wrap="none" rtlCol="0" anchor="t"/>
          <a:lstStyle/>
          <a:p>
            <a:pPr marL="0" indent="0">
              <a:lnSpc>
                <a:spcPts val="5114"/>
              </a:lnSpc>
              <a:buNone/>
            </a:pPr>
            <a:r>
              <a:rPr lang="en-US" sz="4091" kern="0" spc="-41" dirty="0">
                <a:solidFill>
                  <a:srgbClr val="FA95AF"/>
                </a:solidFill>
                <a:latin typeface="Anton" pitchFamily="34" charset="0"/>
                <a:ea typeface="Anton" pitchFamily="34" charset="-122"/>
                <a:cs typeface="Anton" pitchFamily="34" charset="-120"/>
              </a:rPr>
              <a:t>Djembe Drum: Rhythmic Heartbeat of West Africa</a:t>
            </a:r>
            <a:endParaRPr lang="en-US" sz="4091" dirty="0"/>
          </a:p>
        </p:txBody>
      </p:sp>
      <p:sp>
        <p:nvSpPr>
          <p:cNvPr id="6" name="Shape 3"/>
          <p:cNvSpPr/>
          <p:nvPr/>
        </p:nvSpPr>
        <p:spPr>
          <a:xfrm>
            <a:off x="1639014" y="4131588"/>
            <a:ext cx="3645575" cy="3525203"/>
          </a:xfrm>
          <a:prstGeom prst="roundRect">
            <a:avLst>
              <a:gd name="adj" fmla="val 3537"/>
            </a:avLst>
          </a:prstGeom>
          <a:solidFill>
            <a:srgbClr val="0D0D0D"/>
          </a:solidFill>
          <a:ln/>
        </p:spPr>
      </p:sp>
      <p:sp>
        <p:nvSpPr>
          <p:cNvPr id="7" name="Text 4"/>
          <p:cNvSpPr/>
          <p:nvPr/>
        </p:nvSpPr>
        <p:spPr>
          <a:xfrm>
            <a:off x="1846778" y="4339352"/>
            <a:ext cx="2597706" cy="324683"/>
          </a:xfrm>
          <a:prstGeom prst="rect">
            <a:avLst/>
          </a:prstGeom>
          <a:noFill/>
          <a:ln/>
        </p:spPr>
        <p:txBody>
          <a:bodyPr wrap="none" rtlCol="0" anchor="t"/>
          <a:lstStyle/>
          <a:p>
            <a:pPr marL="0" indent="0">
              <a:lnSpc>
                <a:spcPts val="2557"/>
              </a:lnSpc>
              <a:buNone/>
            </a:pPr>
            <a:r>
              <a:rPr lang="en-US" sz="2046" kern="0" spc="-20" dirty="0">
                <a:solidFill>
                  <a:srgbClr val="FA95AF"/>
                </a:solidFill>
                <a:latin typeface="Anton" pitchFamily="34" charset="0"/>
                <a:ea typeface="Anton" pitchFamily="34" charset="-122"/>
                <a:cs typeface="Anton" pitchFamily="34" charset="-120"/>
              </a:rPr>
              <a:t>Origins</a:t>
            </a:r>
            <a:endParaRPr lang="en-US" sz="2046" dirty="0"/>
          </a:p>
        </p:txBody>
      </p:sp>
      <p:sp>
        <p:nvSpPr>
          <p:cNvPr id="8" name="Text 5"/>
          <p:cNvSpPr/>
          <p:nvPr/>
        </p:nvSpPr>
        <p:spPr>
          <a:xfrm>
            <a:off x="1846778" y="4788694"/>
            <a:ext cx="3230047" cy="2660332"/>
          </a:xfrm>
          <a:prstGeom prst="rect">
            <a:avLst/>
          </a:prstGeom>
          <a:noFill/>
          <a:ln/>
        </p:spPr>
        <p:txBody>
          <a:bodyPr wrap="square" rtlCol="0" anchor="t"/>
          <a:lstStyle/>
          <a:p>
            <a:pPr marL="0" indent="0">
              <a:lnSpc>
                <a:spcPts val="2618"/>
              </a:lnSpc>
              <a:buNone/>
            </a:pPr>
            <a:r>
              <a:rPr lang="en-US" sz="1636" kern="0" spc="-33" dirty="0">
                <a:solidFill>
                  <a:srgbClr val="E0D6DE"/>
                </a:solidFill>
                <a:latin typeface="Fira Sans" pitchFamily="34" charset="0"/>
                <a:ea typeface="Fira Sans" pitchFamily="34" charset="-122"/>
                <a:cs typeface="Fira Sans" pitchFamily="34" charset="-120"/>
              </a:rPr>
              <a:t>Originating from West Africa, particularly among the Mandé people of Mali, Guinea, and Senegal, the djembe is a goblet-shaped drum traditionally carved from a single piece of African hardwood and covered with animal skin.</a:t>
            </a:r>
            <a:endParaRPr lang="en-US" sz="1636" dirty="0"/>
          </a:p>
        </p:txBody>
      </p:sp>
      <p:sp>
        <p:nvSpPr>
          <p:cNvPr id="9" name="Shape 6"/>
          <p:cNvSpPr/>
          <p:nvPr/>
        </p:nvSpPr>
        <p:spPr>
          <a:xfrm>
            <a:off x="5492353" y="4131588"/>
            <a:ext cx="3645575" cy="3525203"/>
          </a:xfrm>
          <a:prstGeom prst="roundRect">
            <a:avLst>
              <a:gd name="adj" fmla="val 3537"/>
            </a:avLst>
          </a:prstGeom>
          <a:solidFill>
            <a:srgbClr val="0D0D0D"/>
          </a:solidFill>
          <a:ln/>
        </p:spPr>
      </p:sp>
      <p:sp>
        <p:nvSpPr>
          <p:cNvPr id="10" name="Text 7"/>
          <p:cNvSpPr/>
          <p:nvPr/>
        </p:nvSpPr>
        <p:spPr>
          <a:xfrm>
            <a:off x="5700117" y="4339352"/>
            <a:ext cx="2597706" cy="324683"/>
          </a:xfrm>
          <a:prstGeom prst="rect">
            <a:avLst/>
          </a:prstGeom>
          <a:noFill/>
          <a:ln/>
        </p:spPr>
        <p:txBody>
          <a:bodyPr wrap="none" rtlCol="0" anchor="t"/>
          <a:lstStyle/>
          <a:p>
            <a:pPr marL="0" indent="0">
              <a:lnSpc>
                <a:spcPts val="2557"/>
              </a:lnSpc>
              <a:buNone/>
            </a:pPr>
            <a:r>
              <a:rPr lang="en-US" sz="2046" kern="0" spc="-20" dirty="0">
                <a:solidFill>
                  <a:srgbClr val="FA95AF"/>
                </a:solidFill>
                <a:latin typeface="Anton" pitchFamily="34" charset="0"/>
                <a:ea typeface="Anton" pitchFamily="34" charset="-122"/>
                <a:cs typeface="Anton" pitchFamily="34" charset="-120"/>
              </a:rPr>
              <a:t>Purpose</a:t>
            </a:r>
            <a:endParaRPr lang="en-US" sz="2046" dirty="0"/>
          </a:p>
        </p:txBody>
      </p:sp>
      <p:sp>
        <p:nvSpPr>
          <p:cNvPr id="11" name="Text 8"/>
          <p:cNvSpPr/>
          <p:nvPr/>
        </p:nvSpPr>
        <p:spPr>
          <a:xfrm>
            <a:off x="5700117" y="4788694"/>
            <a:ext cx="3230047" cy="2327791"/>
          </a:xfrm>
          <a:prstGeom prst="rect">
            <a:avLst/>
          </a:prstGeom>
          <a:noFill/>
          <a:ln/>
        </p:spPr>
        <p:txBody>
          <a:bodyPr wrap="square" rtlCol="0" anchor="t"/>
          <a:lstStyle/>
          <a:p>
            <a:pPr marL="0" indent="0">
              <a:lnSpc>
                <a:spcPts val="2618"/>
              </a:lnSpc>
              <a:buNone/>
            </a:pPr>
            <a:r>
              <a:rPr lang="en-US" sz="1636" kern="0" spc="-33" dirty="0">
                <a:solidFill>
                  <a:srgbClr val="E0D6DE"/>
                </a:solidFill>
                <a:latin typeface="Fira Sans" pitchFamily="34" charset="0"/>
                <a:ea typeface="Fira Sans" pitchFamily="34" charset="-122"/>
                <a:cs typeface="Fira Sans" pitchFamily="34" charset="-120"/>
              </a:rPr>
              <a:t>It is used in various ceremonies, including weddings, harvest celebrations, and religious rituals. The drum’s sounds range from deep bass to high-pitched tones, creating complex rhythms that are integral to these celebrations.</a:t>
            </a:r>
            <a:endParaRPr lang="en-US" sz="1636" dirty="0"/>
          </a:p>
        </p:txBody>
      </p:sp>
      <p:sp>
        <p:nvSpPr>
          <p:cNvPr id="12" name="Shape 9"/>
          <p:cNvSpPr/>
          <p:nvPr/>
        </p:nvSpPr>
        <p:spPr>
          <a:xfrm>
            <a:off x="9345692" y="4131588"/>
            <a:ext cx="3645575" cy="3525203"/>
          </a:xfrm>
          <a:prstGeom prst="roundRect">
            <a:avLst>
              <a:gd name="adj" fmla="val 3537"/>
            </a:avLst>
          </a:prstGeom>
          <a:solidFill>
            <a:srgbClr val="0D0D0D"/>
          </a:solidFill>
          <a:ln/>
        </p:spPr>
      </p:sp>
      <p:sp>
        <p:nvSpPr>
          <p:cNvPr id="13" name="Text 10"/>
          <p:cNvSpPr/>
          <p:nvPr/>
        </p:nvSpPr>
        <p:spPr>
          <a:xfrm>
            <a:off x="9553456" y="4339352"/>
            <a:ext cx="2597706" cy="324683"/>
          </a:xfrm>
          <a:prstGeom prst="rect">
            <a:avLst/>
          </a:prstGeom>
          <a:noFill/>
          <a:ln/>
        </p:spPr>
        <p:txBody>
          <a:bodyPr wrap="none" rtlCol="0" anchor="t"/>
          <a:lstStyle/>
          <a:p>
            <a:pPr marL="0" indent="0">
              <a:lnSpc>
                <a:spcPts val="2557"/>
              </a:lnSpc>
              <a:buNone/>
            </a:pPr>
            <a:r>
              <a:rPr lang="en-US" sz="2046" kern="0" spc="-20" dirty="0">
                <a:solidFill>
                  <a:srgbClr val="FA95AF"/>
                </a:solidFill>
                <a:latin typeface="Anton" pitchFamily="34" charset="0"/>
                <a:ea typeface="Anton" pitchFamily="34" charset="-122"/>
                <a:cs typeface="Anton" pitchFamily="34" charset="-120"/>
              </a:rPr>
              <a:t>Cultural Significance</a:t>
            </a:r>
            <a:endParaRPr lang="en-US" sz="2046" dirty="0"/>
          </a:p>
        </p:txBody>
      </p:sp>
      <p:sp>
        <p:nvSpPr>
          <p:cNvPr id="14" name="Text 11"/>
          <p:cNvSpPr/>
          <p:nvPr/>
        </p:nvSpPr>
        <p:spPr>
          <a:xfrm>
            <a:off x="9553456" y="4788694"/>
            <a:ext cx="3230047" cy="1995249"/>
          </a:xfrm>
          <a:prstGeom prst="rect">
            <a:avLst/>
          </a:prstGeom>
          <a:noFill/>
          <a:ln/>
        </p:spPr>
        <p:txBody>
          <a:bodyPr wrap="square" rtlCol="0" anchor="t"/>
          <a:lstStyle/>
          <a:p>
            <a:pPr marL="0" indent="0">
              <a:lnSpc>
                <a:spcPts val="2618"/>
              </a:lnSpc>
              <a:buNone/>
            </a:pPr>
            <a:r>
              <a:rPr lang="en-US" sz="1636" kern="0" spc="-33" dirty="0">
                <a:solidFill>
                  <a:srgbClr val="E0D6DE"/>
                </a:solidFill>
                <a:latin typeface="Fira Sans" pitchFamily="34" charset="0"/>
                <a:ea typeface="Fira Sans" pitchFamily="34" charset="-122"/>
                <a:cs typeface="Fira Sans" pitchFamily="34" charset="-120"/>
              </a:rPr>
              <a:t>The djembe's rhythmic patterns have a strong connection to traditional African dance and storytelling, serving as a powerful communication tool that unites communities.</a:t>
            </a:r>
            <a:endParaRPr lang="en-US" sz="1636"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sp>
        <p:nvSpPr>
          <p:cNvPr id="4" name="Text 2"/>
          <p:cNvSpPr/>
          <p:nvPr/>
        </p:nvSpPr>
        <p:spPr>
          <a:xfrm>
            <a:off x="864037" y="2005489"/>
            <a:ext cx="12706469" cy="771525"/>
          </a:xfrm>
          <a:prstGeom prst="rect">
            <a:avLst/>
          </a:prstGeom>
          <a:noFill/>
          <a:ln/>
        </p:spPr>
        <p:txBody>
          <a:bodyPr wrap="none" rtlCol="0" anchor="t"/>
          <a:lstStyle/>
          <a:p>
            <a:pPr marL="0" indent="0">
              <a:lnSpc>
                <a:spcPts val="6075"/>
              </a:lnSpc>
              <a:buNone/>
            </a:pPr>
            <a:r>
              <a:rPr lang="en-US" sz="4860" kern="0" spc="-49" dirty="0">
                <a:solidFill>
                  <a:srgbClr val="FA95AF"/>
                </a:solidFill>
                <a:latin typeface="Anton" pitchFamily="34" charset="0"/>
                <a:ea typeface="Anton" pitchFamily="34" charset="-122"/>
                <a:cs typeface="Anton" pitchFamily="34" charset="-120"/>
              </a:rPr>
              <a:t>Gamelan: Enchanting Orchestral Sounds of Indonesia</a:t>
            </a:r>
            <a:endParaRPr lang="en-US" sz="4860" dirty="0"/>
          </a:p>
        </p:txBody>
      </p:sp>
      <p:sp>
        <p:nvSpPr>
          <p:cNvPr id="5" name="Text 3"/>
          <p:cNvSpPr/>
          <p:nvPr/>
        </p:nvSpPr>
        <p:spPr>
          <a:xfrm>
            <a:off x="864037" y="3394115"/>
            <a:ext cx="3086100" cy="385763"/>
          </a:xfrm>
          <a:prstGeom prst="rect">
            <a:avLst/>
          </a:prstGeom>
          <a:noFill/>
          <a:ln/>
        </p:spPr>
        <p:txBody>
          <a:bodyPr wrap="none" rtlCol="0" anchor="t"/>
          <a:lstStyle/>
          <a:p>
            <a:pPr marL="0" indent="0">
              <a:lnSpc>
                <a:spcPts val="3038"/>
              </a:lnSpc>
              <a:buNone/>
            </a:pPr>
            <a:r>
              <a:rPr lang="en-US" sz="2430" kern="0" spc="-24" dirty="0">
                <a:solidFill>
                  <a:srgbClr val="FA95AF"/>
                </a:solidFill>
                <a:latin typeface="Anton" pitchFamily="34" charset="0"/>
                <a:ea typeface="Anton" pitchFamily="34" charset="-122"/>
                <a:cs typeface="Anton" pitchFamily="34" charset="-120"/>
              </a:rPr>
              <a:t>Instrument Family</a:t>
            </a:r>
            <a:endParaRPr lang="en-US" sz="2430" dirty="0"/>
          </a:p>
        </p:txBody>
      </p:sp>
      <p:sp>
        <p:nvSpPr>
          <p:cNvPr id="6" name="Text 4"/>
          <p:cNvSpPr/>
          <p:nvPr/>
        </p:nvSpPr>
        <p:spPr>
          <a:xfrm>
            <a:off x="864037" y="4026694"/>
            <a:ext cx="3898821" cy="1975247"/>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Gamelan is not a single instrument but a family of metallophones, drums, gongs, and other instruments, creating a rich and layered sound.</a:t>
            </a:r>
            <a:endParaRPr lang="en-US" sz="1944" dirty="0"/>
          </a:p>
        </p:txBody>
      </p:sp>
      <p:sp>
        <p:nvSpPr>
          <p:cNvPr id="7" name="Text 5"/>
          <p:cNvSpPr/>
          <p:nvPr/>
        </p:nvSpPr>
        <p:spPr>
          <a:xfrm>
            <a:off x="5372695" y="3394115"/>
            <a:ext cx="3086100" cy="385763"/>
          </a:xfrm>
          <a:prstGeom prst="rect">
            <a:avLst/>
          </a:prstGeom>
          <a:noFill/>
          <a:ln/>
        </p:spPr>
        <p:txBody>
          <a:bodyPr wrap="none" rtlCol="0" anchor="t"/>
          <a:lstStyle/>
          <a:p>
            <a:pPr marL="0" indent="0">
              <a:lnSpc>
                <a:spcPts val="3038"/>
              </a:lnSpc>
              <a:buNone/>
            </a:pPr>
            <a:r>
              <a:rPr lang="en-US" sz="2430" kern="0" spc="-24" dirty="0">
                <a:solidFill>
                  <a:srgbClr val="FA95AF"/>
                </a:solidFill>
                <a:latin typeface="Anton" pitchFamily="34" charset="0"/>
                <a:ea typeface="Anton" pitchFamily="34" charset="-122"/>
                <a:cs typeface="Anton" pitchFamily="34" charset="-120"/>
              </a:rPr>
              <a:t>Musical Style</a:t>
            </a:r>
            <a:endParaRPr lang="en-US" sz="2430" dirty="0"/>
          </a:p>
        </p:txBody>
      </p:sp>
      <p:sp>
        <p:nvSpPr>
          <p:cNvPr id="8" name="Text 6"/>
          <p:cNvSpPr/>
          <p:nvPr/>
        </p:nvSpPr>
        <p:spPr>
          <a:xfrm>
            <a:off x="5372695" y="4026694"/>
            <a:ext cx="3898821" cy="1975247"/>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The music is characterized by intricate melodies, rhythmic patterns, and a unique scale system, resulting in a distinct and enchanting sound.</a:t>
            </a:r>
            <a:endParaRPr lang="en-US" sz="1944" dirty="0"/>
          </a:p>
        </p:txBody>
      </p:sp>
      <p:sp>
        <p:nvSpPr>
          <p:cNvPr id="9" name="Text 7"/>
          <p:cNvSpPr/>
          <p:nvPr/>
        </p:nvSpPr>
        <p:spPr>
          <a:xfrm>
            <a:off x="9881354" y="3394115"/>
            <a:ext cx="3086100" cy="385763"/>
          </a:xfrm>
          <a:prstGeom prst="rect">
            <a:avLst/>
          </a:prstGeom>
          <a:noFill/>
          <a:ln/>
        </p:spPr>
        <p:txBody>
          <a:bodyPr wrap="none" rtlCol="0" anchor="t"/>
          <a:lstStyle/>
          <a:p>
            <a:pPr marL="0" indent="0">
              <a:lnSpc>
                <a:spcPts val="3038"/>
              </a:lnSpc>
              <a:buNone/>
            </a:pPr>
            <a:r>
              <a:rPr lang="en-US" sz="2430" kern="0" spc="-24" dirty="0">
                <a:solidFill>
                  <a:srgbClr val="FA95AF"/>
                </a:solidFill>
                <a:latin typeface="Anton" pitchFamily="34" charset="0"/>
                <a:ea typeface="Anton" pitchFamily="34" charset="-122"/>
                <a:cs typeface="Anton" pitchFamily="34" charset="-120"/>
              </a:rPr>
              <a:t>Cultural Role</a:t>
            </a:r>
            <a:endParaRPr lang="en-US" sz="2430" dirty="0"/>
          </a:p>
        </p:txBody>
      </p:sp>
      <p:sp>
        <p:nvSpPr>
          <p:cNvPr id="10" name="Text 8"/>
          <p:cNvSpPr/>
          <p:nvPr/>
        </p:nvSpPr>
        <p:spPr>
          <a:xfrm>
            <a:off x="9881354" y="4026694"/>
            <a:ext cx="3898821" cy="1580198"/>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Gamelan music plays a central role in Indonesian ceremonies, rituals, and entertainment, reflecting the country's diverse cultural heritage.</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21598" y="1081207"/>
            <a:ext cx="7873603" cy="1134189"/>
          </a:xfrm>
          <a:prstGeom prst="rect">
            <a:avLst/>
          </a:prstGeom>
          <a:noFill/>
          <a:ln/>
        </p:spPr>
        <p:txBody>
          <a:bodyPr wrap="square" rtlCol="0" anchor="t"/>
          <a:lstStyle/>
          <a:p>
            <a:pPr marL="0" indent="0">
              <a:lnSpc>
                <a:spcPts val="4466"/>
              </a:lnSpc>
              <a:buNone/>
            </a:pPr>
            <a:r>
              <a:rPr lang="en-US" sz="3573" kern="0" spc="-36" dirty="0">
                <a:solidFill>
                  <a:srgbClr val="FA95AF"/>
                </a:solidFill>
                <a:latin typeface="Anton" pitchFamily="34" charset="0"/>
                <a:ea typeface="Anton" pitchFamily="34" charset="-122"/>
                <a:cs typeface="Anton" pitchFamily="34" charset="-120"/>
              </a:rPr>
              <a:t>Didgeridoo: Resonant Drone of Aboriginal Australia</a:t>
            </a:r>
            <a:endParaRPr lang="en-US" sz="3573" dirty="0"/>
          </a:p>
        </p:txBody>
      </p:sp>
      <p:sp>
        <p:nvSpPr>
          <p:cNvPr id="6" name="Shape 3"/>
          <p:cNvSpPr/>
          <p:nvPr/>
        </p:nvSpPr>
        <p:spPr>
          <a:xfrm>
            <a:off x="6375678" y="2487573"/>
            <a:ext cx="36195" cy="4660821"/>
          </a:xfrm>
          <a:prstGeom prst="rect">
            <a:avLst/>
          </a:prstGeom>
          <a:solidFill>
            <a:srgbClr val="931F3B"/>
          </a:solidFill>
          <a:ln/>
        </p:spPr>
      </p:sp>
      <p:sp>
        <p:nvSpPr>
          <p:cNvPr id="7" name="Shape 4"/>
          <p:cNvSpPr/>
          <p:nvPr/>
        </p:nvSpPr>
        <p:spPr>
          <a:xfrm>
            <a:off x="6597968" y="2877860"/>
            <a:ext cx="635198" cy="36195"/>
          </a:xfrm>
          <a:prstGeom prst="rect">
            <a:avLst/>
          </a:prstGeom>
          <a:solidFill>
            <a:srgbClr val="931F3B"/>
          </a:solidFill>
          <a:ln/>
        </p:spPr>
      </p:sp>
      <p:sp>
        <p:nvSpPr>
          <p:cNvPr id="8" name="Shape 5"/>
          <p:cNvSpPr/>
          <p:nvPr/>
        </p:nvSpPr>
        <p:spPr>
          <a:xfrm>
            <a:off x="6189583" y="2691765"/>
            <a:ext cx="408384" cy="408384"/>
          </a:xfrm>
          <a:prstGeom prst="roundRect">
            <a:avLst>
              <a:gd name="adj" fmla="val 26668"/>
            </a:avLst>
          </a:prstGeom>
          <a:solidFill>
            <a:srgbClr val="0D0D0D"/>
          </a:solidFill>
          <a:ln/>
        </p:spPr>
      </p:sp>
      <p:sp>
        <p:nvSpPr>
          <p:cNvPr id="9" name="Text 6"/>
          <p:cNvSpPr/>
          <p:nvPr/>
        </p:nvSpPr>
        <p:spPr>
          <a:xfrm>
            <a:off x="6350079" y="2759750"/>
            <a:ext cx="87273" cy="272296"/>
          </a:xfrm>
          <a:prstGeom prst="rect">
            <a:avLst/>
          </a:prstGeom>
          <a:noFill/>
          <a:ln/>
        </p:spPr>
        <p:txBody>
          <a:bodyPr wrap="none" rtlCol="0" anchor="t"/>
          <a:lstStyle/>
          <a:p>
            <a:pPr marL="0" indent="0" algn="ctr">
              <a:lnSpc>
                <a:spcPts val="2144"/>
              </a:lnSpc>
              <a:buNone/>
            </a:pPr>
            <a:r>
              <a:rPr lang="en-US" sz="2144" kern="0" spc="-21" dirty="0">
                <a:solidFill>
                  <a:srgbClr val="FA95AF"/>
                </a:solidFill>
                <a:latin typeface="Anton" pitchFamily="34" charset="0"/>
                <a:ea typeface="Anton" pitchFamily="34" charset="-122"/>
                <a:cs typeface="Anton" pitchFamily="34" charset="-120"/>
              </a:rPr>
              <a:t>1</a:t>
            </a:r>
            <a:endParaRPr lang="en-US" sz="2144" dirty="0"/>
          </a:p>
        </p:txBody>
      </p:sp>
      <p:sp>
        <p:nvSpPr>
          <p:cNvPr id="10" name="Text 7"/>
          <p:cNvSpPr/>
          <p:nvPr/>
        </p:nvSpPr>
        <p:spPr>
          <a:xfrm>
            <a:off x="7391995" y="2669024"/>
            <a:ext cx="2268855" cy="283607"/>
          </a:xfrm>
          <a:prstGeom prst="rect">
            <a:avLst/>
          </a:prstGeom>
          <a:noFill/>
          <a:ln/>
        </p:spPr>
        <p:txBody>
          <a:bodyPr wrap="none" rtlCol="0" anchor="t"/>
          <a:lstStyle/>
          <a:p>
            <a:pPr marL="0" indent="0" algn="l">
              <a:lnSpc>
                <a:spcPts val="2233"/>
              </a:lnSpc>
              <a:buNone/>
            </a:pPr>
            <a:r>
              <a:rPr lang="en-US" sz="1787" kern="0" spc="-18" dirty="0">
                <a:solidFill>
                  <a:srgbClr val="FA95AF"/>
                </a:solidFill>
                <a:latin typeface="Anton" pitchFamily="34" charset="0"/>
                <a:ea typeface="Anton" pitchFamily="34" charset="-122"/>
                <a:cs typeface="Anton" pitchFamily="34" charset="-120"/>
              </a:rPr>
              <a:t>Origins</a:t>
            </a:r>
            <a:endParaRPr lang="en-US" sz="1787" dirty="0"/>
          </a:p>
        </p:txBody>
      </p:sp>
      <p:sp>
        <p:nvSpPr>
          <p:cNvPr id="11" name="Text 8"/>
          <p:cNvSpPr/>
          <p:nvPr/>
        </p:nvSpPr>
        <p:spPr>
          <a:xfrm>
            <a:off x="7391995" y="3061454"/>
            <a:ext cx="6603206" cy="580549"/>
          </a:xfrm>
          <a:prstGeom prst="rect">
            <a:avLst/>
          </a:prstGeom>
          <a:noFill/>
          <a:ln/>
        </p:spPr>
        <p:txBody>
          <a:bodyPr wrap="square" rtlCol="0" anchor="t"/>
          <a:lstStyle/>
          <a:p>
            <a:pPr marL="0" indent="0" algn="l">
              <a:lnSpc>
                <a:spcPts val="2287"/>
              </a:lnSpc>
              <a:buNone/>
            </a:pPr>
            <a:r>
              <a:rPr lang="en-US" sz="1429" kern="0" spc="-29" dirty="0">
                <a:solidFill>
                  <a:srgbClr val="E0D6DE"/>
                </a:solidFill>
                <a:latin typeface="Fira Sans" pitchFamily="34" charset="0"/>
                <a:ea typeface="Fira Sans" pitchFamily="34" charset="-122"/>
                <a:cs typeface="Fira Sans" pitchFamily="34" charset="-120"/>
              </a:rPr>
              <a:t>The didgeridoo, a long, cylindrical wooden instrument, is believed to be over 40,000 years old, making it one of the oldest musical instruments in the world.</a:t>
            </a:r>
            <a:endParaRPr lang="en-US" sz="1429" dirty="0"/>
          </a:p>
        </p:txBody>
      </p:sp>
      <p:sp>
        <p:nvSpPr>
          <p:cNvPr id="12" name="Shape 9"/>
          <p:cNvSpPr/>
          <p:nvPr/>
        </p:nvSpPr>
        <p:spPr>
          <a:xfrm>
            <a:off x="6597968" y="4395192"/>
            <a:ext cx="635198" cy="36195"/>
          </a:xfrm>
          <a:prstGeom prst="rect">
            <a:avLst/>
          </a:prstGeom>
          <a:solidFill>
            <a:srgbClr val="931F3B"/>
          </a:solidFill>
          <a:ln/>
        </p:spPr>
      </p:sp>
      <p:sp>
        <p:nvSpPr>
          <p:cNvPr id="13" name="Shape 10"/>
          <p:cNvSpPr/>
          <p:nvPr/>
        </p:nvSpPr>
        <p:spPr>
          <a:xfrm>
            <a:off x="6189583" y="4209098"/>
            <a:ext cx="408384" cy="408384"/>
          </a:xfrm>
          <a:prstGeom prst="roundRect">
            <a:avLst>
              <a:gd name="adj" fmla="val 26668"/>
            </a:avLst>
          </a:prstGeom>
          <a:solidFill>
            <a:srgbClr val="0D0D0D"/>
          </a:solidFill>
          <a:ln/>
        </p:spPr>
      </p:sp>
      <p:sp>
        <p:nvSpPr>
          <p:cNvPr id="14" name="Text 11"/>
          <p:cNvSpPr/>
          <p:nvPr/>
        </p:nvSpPr>
        <p:spPr>
          <a:xfrm>
            <a:off x="6327815" y="4277082"/>
            <a:ext cx="131802" cy="272296"/>
          </a:xfrm>
          <a:prstGeom prst="rect">
            <a:avLst/>
          </a:prstGeom>
          <a:noFill/>
          <a:ln/>
        </p:spPr>
        <p:txBody>
          <a:bodyPr wrap="none" rtlCol="0" anchor="t"/>
          <a:lstStyle/>
          <a:p>
            <a:pPr marL="0" indent="0" algn="ctr">
              <a:lnSpc>
                <a:spcPts val="2144"/>
              </a:lnSpc>
              <a:buNone/>
            </a:pPr>
            <a:r>
              <a:rPr lang="en-US" sz="2144" kern="0" spc="-21" dirty="0">
                <a:solidFill>
                  <a:srgbClr val="FA95AF"/>
                </a:solidFill>
                <a:latin typeface="Anton" pitchFamily="34" charset="0"/>
                <a:ea typeface="Anton" pitchFamily="34" charset="-122"/>
                <a:cs typeface="Anton" pitchFamily="34" charset="-120"/>
              </a:rPr>
              <a:t>2</a:t>
            </a:r>
            <a:endParaRPr lang="en-US" sz="2144" dirty="0"/>
          </a:p>
        </p:txBody>
      </p:sp>
      <p:sp>
        <p:nvSpPr>
          <p:cNvPr id="15" name="Text 12"/>
          <p:cNvSpPr/>
          <p:nvPr/>
        </p:nvSpPr>
        <p:spPr>
          <a:xfrm>
            <a:off x="7391995" y="4186357"/>
            <a:ext cx="2268855" cy="283607"/>
          </a:xfrm>
          <a:prstGeom prst="rect">
            <a:avLst/>
          </a:prstGeom>
          <a:noFill/>
          <a:ln/>
        </p:spPr>
        <p:txBody>
          <a:bodyPr wrap="none" rtlCol="0" anchor="t"/>
          <a:lstStyle/>
          <a:p>
            <a:pPr marL="0" indent="0" algn="l">
              <a:lnSpc>
                <a:spcPts val="2233"/>
              </a:lnSpc>
              <a:buNone/>
            </a:pPr>
            <a:r>
              <a:rPr lang="en-US" sz="1787" kern="0" spc="-18" dirty="0">
                <a:solidFill>
                  <a:srgbClr val="FA95AF"/>
                </a:solidFill>
                <a:latin typeface="Anton" pitchFamily="34" charset="0"/>
                <a:ea typeface="Anton" pitchFamily="34" charset="-122"/>
                <a:cs typeface="Anton" pitchFamily="34" charset="-120"/>
              </a:rPr>
              <a:t>Playing Technique</a:t>
            </a:r>
            <a:endParaRPr lang="en-US" sz="1787" dirty="0"/>
          </a:p>
        </p:txBody>
      </p:sp>
      <p:sp>
        <p:nvSpPr>
          <p:cNvPr id="16" name="Text 13"/>
          <p:cNvSpPr/>
          <p:nvPr/>
        </p:nvSpPr>
        <p:spPr>
          <a:xfrm>
            <a:off x="7391995" y="4578787"/>
            <a:ext cx="6603206" cy="870823"/>
          </a:xfrm>
          <a:prstGeom prst="rect">
            <a:avLst/>
          </a:prstGeom>
          <a:noFill/>
          <a:ln/>
        </p:spPr>
        <p:txBody>
          <a:bodyPr wrap="square" rtlCol="0" anchor="t"/>
          <a:lstStyle/>
          <a:p>
            <a:pPr marL="0" indent="0" algn="l">
              <a:lnSpc>
                <a:spcPts val="2287"/>
              </a:lnSpc>
              <a:buNone/>
            </a:pPr>
            <a:r>
              <a:rPr lang="en-US" sz="1429" kern="0" spc="-29" dirty="0">
                <a:solidFill>
                  <a:srgbClr val="E0D6DE"/>
                </a:solidFill>
                <a:latin typeface="Fira Sans" pitchFamily="34" charset="0"/>
                <a:ea typeface="Fira Sans" pitchFamily="34" charset="-122"/>
                <a:cs typeface="Fira Sans" pitchFamily="34" charset="-120"/>
              </a:rPr>
              <a:t>It is played by blowing air through the mouthpiece and manipulating the breath to create a continuous drone, often accompanied by rhythmic breathing techniques and other sounds.</a:t>
            </a:r>
            <a:endParaRPr lang="en-US" sz="1429" dirty="0"/>
          </a:p>
        </p:txBody>
      </p:sp>
      <p:sp>
        <p:nvSpPr>
          <p:cNvPr id="17" name="Shape 14"/>
          <p:cNvSpPr/>
          <p:nvPr/>
        </p:nvSpPr>
        <p:spPr>
          <a:xfrm>
            <a:off x="6597968" y="6202799"/>
            <a:ext cx="635198" cy="36195"/>
          </a:xfrm>
          <a:prstGeom prst="rect">
            <a:avLst/>
          </a:prstGeom>
          <a:solidFill>
            <a:srgbClr val="931F3B"/>
          </a:solidFill>
          <a:ln/>
        </p:spPr>
      </p:sp>
      <p:sp>
        <p:nvSpPr>
          <p:cNvPr id="18" name="Shape 15"/>
          <p:cNvSpPr/>
          <p:nvPr/>
        </p:nvSpPr>
        <p:spPr>
          <a:xfrm>
            <a:off x="6189583" y="6016704"/>
            <a:ext cx="408384" cy="408384"/>
          </a:xfrm>
          <a:prstGeom prst="roundRect">
            <a:avLst>
              <a:gd name="adj" fmla="val 26668"/>
            </a:avLst>
          </a:prstGeom>
          <a:solidFill>
            <a:srgbClr val="0D0D0D"/>
          </a:solidFill>
          <a:ln/>
        </p:spPr>
      </p:sp>
      <p:sp>
        <p:nvSpPr>
          <p:cNvPr id="19" name="Text 16"/>
          <p:cNvSpPr/>
          <p:nvPr/>
        </p:nvSpPr>
        <p:spPr>
          <a:xfrm>
            <a:off x="6327815" y="6084689"/>
            <a:ext cx="131802" cy="272296"/>
          </a:xfrm>
          <a:prstGeom prst="rect">
            <a:avLst/>
          </a:prstGeom>
          <a:noFill/>
          <a:ln/>
        </p:spPr>
        <p:txBody>
          <a:bodyPr wrap="none" rtlCol="0" anchor="t"/>
          <a:lstStyle/>
          <a:p>
            <a:pPr marL="0" indent="0" algn="ctr">
              <a:lnSpc>
                <a:spcPts val="2144"/>
              </a:lnSpc>
              <a:buNone/>
            </a:pPr>
            <a:r>
              <a:rPr lang="en-US" sz="2144" kern="0" spc="-21" dirty="0">
                <a:solidFill>
                  <a:srgbClr val="FA95AF"/>
                </a:solidFill>
                <a:latin typeface="Anton" pitchFamily="34" charset="0"/>
                <a:ea typeface="Anton" pitchFamily="34" charset="-122"/>
                <a:cs typeface="Anton" pitchFamily="34" charset="-120"/>
              </a:rPr>
              <a:t>3</a:t>
            </a:r>
            <a:endParaRPr lang="en-US" sz="2144" dirty="0"/>
          </a:p>
        </p:txBody>
      </p:sp>
      <p:sp>
        <p:nvSpPr>
          <p:cNvPr id="20" name="Text 17"/>
          <p:cNvSpPr/>
          <p:nvPr/>
        </p:nvSpPr>
        <p:spPr>
          <a:xfrm>
            <a:off x="7391995" y="5993963"/>
            <a:ext cx="2268855" cy="283607"/>
          </a:xfrm>
          <a:prstGeom prst="rect">
            <a:avLst/>
          </a:prstGeom>
          <a:noFill/>
          <a:ln/>
        </p:spPr>
        <p:txBody>
          <a:bodyPr wrap="none" rtlCol="0" anchor="t"/>
          <a:lstStyle/>
          <a:p>
            <a:pPr marL="0" indent="0" algn="l">
              <a:lnSpc>
                <a:spcPts val="2233"/>
              </a:lnSpc>
              <a:buNone/>
            </a:pPr>
            <a:r>
              <a:rPr lang="en-US" sz="1787" kern="0" spc="-18" dirty="0">
                <a:solidFill>
                  <a:srgbClr val="FA95AF"/>
                </a:solidFill>
                <a:latin typeface="Anton" pitchFamily="34" charset="0"/>
                <a:ea typeface="Anton" pitchFamily="34" charset="-122"/>
                <a:cs typeface="Anton" pitchFamily="34" charset="-120"/>
              </a:rPr>
              <a:t>Cultural Significance</a:t>
            </a:r>
            <a:endParaRPr lang="en-US" sz="1787" dirty="0"/>
          </a:p>
        </p:txBody>
      </p:sp>
      <p:sp>
        <p:nvSpPr>
          <p:cNvPr id="21" name="Text 18"/>
          <p:cNvSpPr/>
          <p:nvPr/>
        </p:nvSpPr>
        <p:spPr>
          <a:xfrm>
            <a:off x="7391995" y="6386393"/>
            <a:ext cx="6603206" cy="580549"/>
          </a:xfrm>
          <a:prstGeom prst="rect">
            <a:avLst/>
          </a:prstGeom>
          <a:noFill/>
          <a:ln/>
        </p:spPr>
        <p:txBody>
          <a:bodyPr wrap="square" rtlCol="0" anchor="t"/>
          <a:lstStyle/>
          <a:p>
            <a:pPr marL="0" indent="0" algn="l">
              <a:lnSpc>
                <a:spcPts val="2287"/>
              </a:lnSpc>
              <a:buNone/>
            </a:pPr>
            <a:r>
              <a:rPr lang="en-US" sz="1429" kern="0" spc="-29" dirty="0">
                <a:solidFill>
                  <a:srgbClr val="E0D6DE"/>
                </a:solidFill>
                <a:latin typeface="Fira Sans" pitchFamily="34" charset="0"/>
                <a:ea typeface="Fira Sans" pitchFamily="34" charset="-122"/>
                <a:cs typeface="Fira Sans" pitchFamily="34" charset="-120"/>
              </a:rPr>
              <a:t>The didgeridoo plays a significant role in Aboriginal culture, used in ceremonies, storytelling, healing rituals, and connection to the land.</a:t>
            </a:r>
            <a:endParaRPr lang="en-US" sz="142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90205" y="889516"/>
            <a:ext cx="7763589" cy="1232535"/>
          </a:xfrm>
          <a:prstGeom prst="rect">
            <a:avLst/>
          </a:prstGeom>
          <a:noFill/>
          <a:ln/>
        </p:spPr>
        <p:txBody>
          <a:bodyPr wrap="square" rtlCol="0" anchor="t"/>
          <a:lstStyle/>
          <a:p>
            <a:pPr marL="0" indent="0">
              <a:lnSpc>
                <a:spcPts val="4853"/>
              </a:lnSpc>
              <a:buNone/>
            </a:pPr>
            <a:r>
              <a:rPr lang="en-US" sz="3882" kern="0" spc="-39" dirty="0">
                <a:solidFill>
                  <a:srgbClr val="FA95AF"/>
                </a:solidFill>
                <a:latin typeface="Anton" pitchFamily="34" charset="0"/>
                <a:ea typeface="Anton" pitchFamily="34" charset="-122"/>
                <a:cs typeface="Anton" pitchFamily="34" charset="-120"/>
              </a:rPr>
              <a:t>Shakuhachi: Meditative Bamboo Flute of Japan</a:t>
            </a:r>
            <a:endParaRPr lang="en-US" sz="3882" dirty="0"/>
          </a:p>
        </p:txBody>
      </p:sp>
      <p:pic>
        <p:nvPicPr>
          <p:cNvPr id="6" name="Image 1" descr="preencoded.png"/>
          <p:cNvPicPr>
            <a:picLocks noChangeAspect="1"/>
          </p:cNvPicPr>
          <p:nvPr/>
        </p:nvPicPr>
        <p:blipFill>
          <a:blip r:embed="rId4"/>
          <a:stretch>
            <a:fillRect/>
          </a:stretch>
        </p:blipFill>
        <p:spPr>
          <a:xfrm>
            <a:off x="690205" y="2417802"/>
            <a:ext cx="986076" cy="1577697"/>
          </a:xfrm>
          <a:prstGeom prst="rect">
            <a:avLst/>
          </a:prstGeom>
        </p:spPr>
      </p:pic>
      <p:sp>
        <p:nvSpPr>
          <p:cNvPr id="7" name="Text 3"/>
          <p:cNvSpPr/>
          <p:nvPr/>
        </p:nvSpPr>
        <p:spPr>
          <a:xfrm>
            <a:off x="1972032" y="2614970"/>
            <a:ext cx="2465189" cy="308134"/>
          </a:xfrm>
          <a:prstGeom prst="rect">
            <a:avLst/>
          </a:prstGeom>
          <a:noFill/>
          <a:ln/>
        </p:spPr>
        <p:txBody>
          <a:bodyPr wrap="none" rtlCol="0" anchor="t"/>
          <a:lstStyle/>
          <a:p>
            <a:pPr marL="0" indent="0" algn="l">
              <a:lnSpc>
                <a:spcPts val="2426"/>
              </a:lnSpc>
              <a:buNone/>
            </a:pPr>
            <a:r>
              <a:rPr lang="en-US" sz="1941" kern="0" spc="-19" dirty="0">
                <a:solidFill>
                  <a:srgbClr val="FA95AF"/>
                </a:solidFill>
                <a:latin typeface="Anton" pitchFamily="34" charset="0"/>
                <a:ea typeface="Anton" pitchFamily="34" charset="-122"/>
                <a:cs typeface="Anton" pitchFamily="34" charset="-120"/>
              </a:rPr>
              <a:t>Origins</a:t>
            </a:r>
            <a:endParaRPr lang="en-US" sz="1941" dirty="0"/>
          </a:p>
        </p:txBody>
      </p:sp>
      <p:sp>
        <p:nvSpPr>
          <p:cNvPr id="8" name="Text 4"/>
          <p:cNvSpPr/>
          <p:nvPr/>
        </p:nvSpPr>
        <p:spPr>
          <a:xfrm>
            <a:off x="1972032" y="3041333"/>
            <a:ext cx="6481762" cy="630793"/>
          </a:xfrm>
          <a:prstGeom prst="rect">
            <a:avLst/>
          </a:prstGeom>
          <a:noFill/>
          <a:ln/>
        </p:spPr>
        <p:txBody>
          <a:bodyPr wrap="square" rtlCol="0" anchor="t"/>
          <a:lstStyle/>
          <a:p>
            <a:pPr marL="0" indent="0" algn="l">
              <a:lnSpc>
                <a:spcPts val="2485"/>
              </a:lnSpc>
              <a:buNone/>
            </a:pPr>
            <a:r>
              <a:rPr lang="en-US" sz="1553" kern="0" spc="-31" dirty="0">
                <a:solidFill>
                  <a:srgbClr val="E0D6DE"/>
                </a:solidFill>
                <a:latin typeface="Fira Sans" pitchFamily="34" charset="0"/>
                <a:ea typeface="Fira Sans" pitchFamily="34" charset="-122"/>
                <a:cs typeface="Fira Sans" pitchFamily="34" charset="-120"/>
              </a:rPr>
              <a:t>The shakuhachi is a traditional Japanese bamboo flute, with a long and rich history dating back to the 14th century.</a:t>
            </a:r>
            <a:endParaRPr lang="en-US" sz="1553" dirty="0"/>
          </a:p>
        </p:txBody>
      </p:sp>
      <p:pic>
        <p:nvPicPr>
          <p:cNvPr id="9" name="Image 2" descr="preencoded.png"/>
          <p:cNvPicPr>
            <a:picLocks noChangeAspect="1"/>
          </p:cNvPicPr>
          <p:nvPr/>
        </p:nvPicPr>
        <p:blipFill>
          <a:blip r:embed="rId5"/>
          <a:stretch>
            <a:fillRect/>
          </a:stretch>
        </p:blipFill>
        <p:spPr>
          <a:xfrm>
            <a:off x="690205" y="3995499"/>
            <a:ext cx="986076" cy="1577697"/>
          </a:xfrm>
          <a:prstGeom prst="rect">
            <a:avLst/>
          </a:prstGeom>
        </p:spPr>
      </p:pic>
      <p:sp>
        <p:nvSpPr>
          <p:cNvPr id="10" name="Text 5"/>
          <p:cNvSpPr/>
          <p:nvPr/>
        </p:nvSpPr>
        <p:spPr>
          <a:xfrm>
            <a:off x="1972032" y="4192667"/>
            <a:ext cx="2465189" cy="308134"/>
          </a:xfrm>
          <a:prstGeom prst="rect">
            <a:avLst/>
          </a:prstGeom>
          <a:noFill/>
          <a:ln/>
        </p:spPr>
        <p:txBody>
          <a:bodyPr wrap="none" rtlCol="0" anchor="t"/>
          <a:lstStyle/>
          <a:p>
            <a:pPr marL="0" indent="0" algn="l">
              <a:lnSpc>
                <a:spcPts val="2426"/>
              </a:lnSpc>
              <a:buNone/>
            </a:pPr>
            <a:r>
              <a:rPr lang="en-US" sz="1941" kern="0" spc="-19" dirty="0">
                <a:solidFill>
                  <a:srgbClr val="FA95AF"/>
                </a:solidFill>
                <a:latin typeface="Anton" pitchFamily="34" charset="0"/>
                <a:ea typeface="Anton" pitchFamily="34" charset="-122"/>
                <a:cs typeface="Anton" pitchFamily="34" charset="-120"/>
              </a:rPr>
              <a:t>Musical Style</a:t>
            </a:r>
            <a:endParaRPr lang="en-US" sz="1941" dirty="0"/>
          </a:p>
        </p:txBody>
      </p:sp>
      <p:sp>
        <p:nvSpPr>
          <p:cNvPr id="11" name="Text 6"/>
          <p:cNvSpPr/>
          <p:nvPr/>
        </p:nvSpPr>
        <p:spPr>
          <a:xfrm>
            <a:off x="1972032" y="4619030"/>
            <a:ext cx="6481762" cy="630793"/>
          </a:xfrm>
          <a:prstGeom prst="rect">
            <a:avLst/>
          </a:prstGeom>
          <a:noFill/>
          <a:ln/>
        </p:spPr>
        <p:txBody>
          <a:bodyPr wrap="square" rtlCol="0" anchor="t"/>
          <a:lstStyle/>
          <a:p>
            <a:pPr marL="0" indent="0" algn="l">
              <a:lnSpc>
                <a:spcPts val="2485"/>
              </a:lnSpc>
              <a:buNone/>
            </a:pPr>
            <a:r>
              <a:rPr lang="en-US" sz="1553" kern="0" spc="-31" dirty="0">
                <a:solidFill>
                  <a:srgbClr val="E0D6DE"/>
                </a:solidFill>
                <a:latin typeface="Fira Sans" pitchFamily="34" charset="0"/>
                <a:ea typeface="Fira Sans" pitchFamily="34" charset="-122"/>
                <a:cs typeface="Fira Sans" pitchFamily="34" charset="-120"/>
              </a:rPr>
              <a:t>It is known for its simple yet profound melodies, often characterized by long, sustained notes and evocative, contemplative sounds.</a:t>
            </a:r>
            <a:endParaRPr lang="en-US" sz="1553" dirty="0"/>
          </a:p>
        </p:txBody>
      </p:sp>
      <p:pic>
        <p:nvPicPr>
          <p:cNvPr id="12" name="Image 3" descr="preencoded.png"/>
          <p:cNvPicPr>
            <a:picLocks noChangeAspect="1"/>
          </p:cNvPicPr>
          <p:nvPr/>
        </p:nvPicPr>
        <p:blipFill>
          <a:blip r:embed="rId6"/>
          <a:stretch>
            <a:fillRect/>
          </a:stretch>
        </p:blipFill>
        <p:spPr>
          <a:xfrm>
            <a:off x="690205" y="5573197"/>
            <a:ext cx="986076" cy="1766888"/>
          </a:xfrm>
          <a:prstGeom prst="rect">
            <a:avLst/>
          </a:prstGeom>
        </p:spPr>
      </p:pic>
      <p:sp>
        <p:nvSpPr>
          <p:cNvPr id="13" name="Text 7"/>
          <p:cNvSpPr/>
          <p:nvPr/>
        </p:nvSpPr>
        <p:spPr>
          <a:xfrm>
            <a:off x="1972032" y="5770364"/>
            <a:ext cx="2465189" cy="308134"/>
          </a:xfrm>
          <a:prstGeom prst="rect">
            <a:avLst/>
          </a:prstGeom>
          <a:noFill/>
          <a:ln/>
        </p:spPr>
        <p:txBody>
          <a:bodyPr wrap="none" rtlCol="0" anchor="t"/>
          <a:lstStyle/>
          <a:p>
            <a:pPr marL="0" indent="0" algn="l">
              <a:lnSpc>
                <a:spcPts val="2426"/>
              </a:lnSpc>
              <a:buNone/>
            </a:pPr>
            <a:r>
              <a:rPr lang="en-US" sz="1941" kern="0" spc="-19" dirty="0">
                <a:solidFill>
                  <a:srgbClr val="FA95AF"/>
                </a:solidFill>
                <a:latin typeface="Anton" pitchFamily="34" charset="0"/>
                <a:ea typeface="Anton" pitchFamily="34" charset="-122"/>
                <a:cs typeface="Anton" pitchFamily="34" charset="-120"/>
              </a:rPr>
              <a:t>Spiritual Connection</a:t>
            </a:r>
            <a:endParaRPr lang="en-US" sz="1941" dirty="0"/>
          </a:p>
        </p:txBody>
      </p:sp>
      <p:sp>
        <p:nvSpPr>
          <p:cNvPr id="14" name="Text 8"/>
          <p:cNvSpPr/>
          <p:nvPr/>
        </p:nvSpPr>
        <p:spPr>
          <a:xfrm>
            <a:off x="1972032" y="6196727"/>
            <a:ext cx="6481762" cy="946190"/>
          </a:xfrm>
          <a:prstGeom prst="rect">
            <a:avLst/>
          </a:prstGeom>
          <a:noFill/>
          <a:ln/>
        </p:spPr>
        <p:txBody>
          <a:bodyPr wrap="square" rtlCol="0" anchor="t"/>
          <a:lstStyle/>
          <a:p>
            <a:pPr marL="0" indent="0" algn="l">
              <a:lnSpc>
                <a:spcPts val="2485"/>
              </a:lnSpc>
              <a:buNone/>
            </a:pPr>
            <a:r>
              <a:rPr lang="en-US" sz="1553" kern="0" spc="-31" dirty="0">
                <a:solidFill>
                  <a:srgbClr val="E0D6DE"/>
                </a:solidFill>
                <a:latin typeface="Fira Sans" pitchFamily="34" charset="0"/>
                <a:ea typeface="Fira Sans" pitchFamily="34" charset="-122"/>
                <a:cs typeface="Fira Sans" pitchFamily="34" charset="-120"/>
              </a:rPr>
              <a:t>The shakuhachi is deeply intertwined with Zen Buddhism, often used in meditation and spiritual practices, symbolizing a connection to nature and inner peace.</a:t>
            </a:r>
            <a:endParaRPr lang="en-US" sz="1553"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00564" y="1031677"/>
            <a:ext cx="7742873" cy="1250871"/>
          </a:xfrm>
          <a:prstGeom prst="rect">
            <a:avLst/>
          </a:prstGeom>
          <a:noFill/>
          <a:ln/>
        </p:spPr>
        <p:txBody>
          <a:bodyPr wrap="square" rtlCol="0" anchor="t"/>
          <a:lstStyle/>
          <a:p>
            <a:pPr marL="0" indent="0">
              <a:lnSpc>
                <a:spcPts val="4926"/>
              </a:lnSpc>
              <a:buNone/>
            </a:pPr>
            <a:r>
              <a:rPr lang="en-US" sz="3941" kern="0" spc="-39" dirty="0">
                <a:solidFill>
                  <a:srgbClr val="FA95AF"/>
                </a:solidFill>
                <a:latin typeface="Anton" pitchFamily="34" charset="0"/>
                <a:ea typeface="Anton" pitchFamily="34" charset="-122"/>
                <a:cs typeface="Anton" pitchFamily="34" charset="-120"/>
              </a:rPr>
              <a:t>Sitar: Melodic Strings of Indian Classical Music</a:t>
            </a:r>
            <a:endParaRPr lang="en-US" sz="3941" dirty="0"/>
          </a:p>
        </p:txBody>
      </p:sp>
      <p:sp>
        <p:nvSpPr>
          <p:cNvPr id="6" name="Shape 3"/>
          <p:cNvSpPr/>
          <p:nvPr/>
        </p:nvSpPr>
        <p:spPr>
          <a:xfrm>
            <a:off x="700564" y="2807851"/>
            <a:ext cx="450294" cy="450294"/>
          </a:xfrm>
          <a:prstGeom prst="roundRect">
            <a:avLst>
              <a:gd name="adj" fmla="val 26673"/>
            </a:avLst>
          </a:prstGeom>
          <a:solidFill>
            <a:srgbClr val="0D0D0D"/>
          </a:solidFill>
          <a:ln/>
        </p:spPr>
      </p:sp>
      <p:sp>
        <p:nvSpPr>
          <p:cNvPr id="7" name="Text 4"/>
          <p:cNvSpPr/>
          <p:nvPr/>
        </p:nvSpPr>
        <p:spPr>
          <a:xfrm>
            <a:off x="877491" y="2882860"/>
            <a:ext cx="96322" cy="300276"/>
          </a:xfrm>
          <a:prstGeom prst="rect">
            <a:avLst/>
          </a:prstGeom>
          <a:noFill/>
          <a:ln/>
        </p:spPr>
        <p:txBody>
          <a:bodyPr wrap="none" rtlCol="0" anchor="t"/>
          <a:lstStyle/>
          <a:p>
            <a:pPr marL="0" indent="0" algn="ctr">
              <a:lnSpc>
                <a:spcPts val="2364"/>
              </a:lnSpc>
              <a:buNone/>
            </a:pPr>
            <a:r>
              <a:rPr lang="en-US" sz="2364" kern="0" spc="-24" dirty="0">
                <a:solidFill>
                  <a:srgbClr val="FA95AF"/>
                </a:solidFill>
                <a:latin typeface="Anton" pitchFamily="34" charset="0"/>
                <a:ea typeface="Anton" pitchFamily="34" charset="-122"/>
                <a:cs typeface="Anton" pitchFamily="34" charset="-120"/>
              </a:rPr>
              <a:t>1</a:t>
            </a:r>
            <a:endParaRPr lang="en-US" sz="2364" dirty="0"/>
          </a:p>
        </p:txBody>
      </p:sp>
      <p:sp>
        <p:nvSpPr>
          <p:cNvPr id="8" name="Text 5"/>
          <p:cNvSpPr/>
          <p:nvPr/>
        </p:nvSpPr>
        <p:spPr>
          <a:xfrm>
            <a:off x="1351002" y="2807851"/>
            <a:ext cx="2502218" cy="312777"/>
          </a:xfrm>
          <a:prstGeom prst="rect">
            <a:avLst/>
          </a:prstGeom>
          <a:noFill/>
          <a:ln/>
        </p:spPr>
        <p:txBody>
          <a:bodyPr wrap="none" rtlCol="0" anchor="t"/>
          <a:lstStyle/>
          <a:p>
            <a:pPr marL="0" indent="0">
              <a:lnSpc>
                <a:spcPts val="2463"/>
              </a:lnSpc>
              <a:buNone/>
            </a:pPr>
            <a:r>
              <a:rPr lang="en-US" sz="1970" kern="0" spc="-20" dirty="0">
                <a:solidFill>
                  <a:srgbClr val="FA95AF"/>
                </a:solidFill>
                <a:latin typeface="Anton" pitchFamily="34" charset="0"/>
                <a:ea typeface="Anton" pitchFamily="34" charset="-122"/>
                <a:cs typeface="Anton" pitchFamily="34" charset="-120"/>
              </a:rPr>
              <a:t>Construction</a:t>
            </a:r>
            <a:endParaRPr lang="en-US" sz="1970" dirty="0"/>
          </a:p>
        </p:txBody>
      </p:sp>
      <p:sp>
        <p:nvSpPr>
          <p:cNvPr id="9" name="Text 6"/>
          <p:cNvSpPr/>
          <p:nvPr/>
        </p:nvSpPr>
        <p:spPr>
          <a:xfrm>
            <a:off x="1351002" y="3240643"/>
            <a:ext cx="7092434" cy="640318"/>
          </a:xfrm>
          <a:prstGeom prst="rect">
            <a:avLst/>
          </a:prstGeom>
          <a:noFill/>
          <a:ln/>
        </p:spPr>
        <p:txBody>
          <a:bodyPr wrap="square" rtlCol="0" anchor="t"/>
          <a:lstStyle/>
          <a:p>
            <a:pPr marL="0" indent="0">
              <a:lnSpc>
                <a:spcPts val="2522"/>
              </a:lnSpc>
              <a:buNone/>
            </a:pPr>
            <a:r>
              <a:rPr lang="en-US" sz="1576" kern="0" spc="-32" dirty="0">
                <a:solidFill>
                  <a:srgbClr val="E0D6DE"/>
                </a:solidFill>
                <a:latin typeface="Fira Sans" pitchFamily="34" charset="0"/>
                <a:ea typeface="Fira Sans" pitchFamily="34" charset="-122"/>
                <a:cs typeface="Fira Sans" pitchFamily="34" charset="-120"/>
              </a:rPr>
              <a:t>The sitar is a long-necked, fretted lute with a large resonating gourd, producing a warm, resonant sound with a unique vibrato.</a:t>
            </a:r>
            <a:endParaRPr lang="en-US" sz="1576" dirty="0"/>
          </a:p>
        </p:txBody>
      </p:sp>
      <p:sp>
        <p:nvSpPr>
          <p:cNvPr id="10" name="Shape 7"/>
          <p:cNvSpPr/>
          <p:nvPr/>
        </p:nvSpPr>
        <p:spPr>
          <a:xfrm>
            <a:off x="700564" y="4306253"/>
            <a:ext cx="450294" cy="450294"/>
          </a:xfrm>
          <a:prstGeom prst="roundRect">
            <a:avLst>
              <a:gd name="adj" fmla="val 26673"/>
            </a:avLst>
          </a:prstGeom>
          <a:solidFill>
            <a:srgbClr val="0D0D0D"/>
          </a:solidFill>
          <a:ln/>
        </p:spPr>
      </p:sp>
      <p:sp>
        <p:nvSpPr>
          <p:cNvPr id="11" name="Text 8"/>
          <p:cNvSpPr/>
          <p:nvPr/>
        </p:nvSpPr>
        <p:spPr>
          <a:xfrm>
            <a:off x="852964" y="4381262"/>
            <a:ext cx="145375" cy="300276"/>
          </a:xfrm>
          <a:prstGeom prst="rect">
            <a:avLst/>
          </a:prstGeom>
          <a:noFill/>
          <a:ln/>
        </p:spPr>
        <p:txBody>
          <a:bodyPr wrap="none" rtlCol="0" anchor="t"/>
          <a:lstStyle/>
          <a:p>
            <a:pPr marL="0" indent="0" algn="ctr">
              <a:lnSpc>
                <a:spcPts val="2364"/>
              </a:lnSpc>
              <a:buNone/>
            </a:pPr>
            <a:r>
              <a:rPr lang="en-US" sz="2364" kern="0" spc="-24" dirty="0">
                <a:solidFill>
                  <a:srgbClr val="FA95AF"/>
                </a:solidFill>
                <a:latin typeface="Anton" pitchFamily="34" charset="0"/>
                <a:ea typeface="Anton" pitchFamily="34" charset="-122"/>
                <a:cs typeface="Anton" pitchFamily="34" charset="-120"/>
              </a:rPr>
              <a:t>2</a:t>
            </a:r>
            <a:endParaRPr lang="en-US" sz="2364" dirty="0"/>
          </a:p>
        </p:txBody>
      </p:sp>
      <p:sp>
        <p:nvSpPr>
          <p:cNvPr id="12" name="Text 9"/>
          <p:cNvSpPr/>
          <p:nvPr/>
        </p:nvSpPr>
        <p:spPr>
          <a:xfrm>
            <a:off x="1351002" y="4306253"/>
            <a:ext cx="2502218" cy="312777"/>
          </a:xfrm>
          <a:prstGeom prst="rect">
            <a:avLst/>
          </a:prstGeom>
          <a:noFill/>
          <a:ln/>
        </p:spPr>
        <p:txBody>
          <a:bodyPr wrap="none" rtlCol="0" anchor="t"/>
          <a:lstStyle/>
          <a:p>
            <a:pPr marL="0" indent="0">
              <a:lnSpc>
                <a:spcPts val="2463"/>
              </a:lnSpc>
              <a:buNone/>
            </a:pPr>
            <a:r>
              <a:rPr lang="en-US" sz="1970" kern="0" spc="-20" dirty="0">
                <a:solidFill>
                  <a:srgbClr val="FA95AF"/>
                </a:solidFill>
                <a:latin typeface="Anton" pitchFamily="34" charset="0"/>
                <a:ea typeface="Anton" pitchFamily="34" charset="-122"/>
                <a:cs typeface="Anton" pitchFamily="34" charset="-120"/>
              </a:rPr>
              <a:t>Musical Style</a:t>
            </a:r>
            <a:endParaRPr lang="en-US" sz="1970" dirty="0"/>
          </a:p>
        </p:txBody>
      </p:sp>
      <p:sp>
        <p:nvSpPr>
          <p:cNvPr id="13" name="Text 10"/>
          <p:cNvSpPr/>
          <p:nvPr/>
        </p:nvSpPr>
        <p:spPr>
          <a:xfrm>
            <a:off x="1351002" y="4739045"/>
            <a:ext cx="7092434" cy="640318"/>
          </a:xfrm>
          <a:prstGeom prst="rect">
            <a:avLst/>
          </a:prstGeom>
          <a:noFill/>
          <a:ln/>
        </p:spPr>
        <p:txBody>
          <a:bodyPr wrap="square" rtlCol="0" anchor="t"/>
          <a:lstStyle/>
          <a:p>
            <a:pPr marL="0" indent="0">
              <a:lnSpc>
                <a:spcPts val="2522"/>
              </a:lnSpc>
              <a:buNone/>
            </a:pPr>
            <a:r>
              <a:rPr lang="en-US" sz="1576" kern="0" spc="-32" dirty="0">
                <a:solidFill>
                  <a:srgbClr val="E0D6DE"/>
                </a:solidFill>
                <a:latin typeface="Fira Sans" pitchFamily="34" charset="0"/>
                <a:ea typeface="Fira Sans" pitchFamily="34" charset="-122"/>
                <a:cs typeface="Fira Sans" pitchFamily="34" charset="-120"/>
              </a:rPr>
              <a:t>The sitar is a cornerstone of North Indian classical music, known for its intricate melodies, rhythmic patterns, and improvisational style.</a:t>
            </a:r>
            <a:endParaRPr lang="en-US" sz="1576" dirty="0"/>
          </a:p>
        </p:txBody>
      </p:sp>
      <p:sp>
        <p:nvSpPr>
          <p:cNvPr id="14" name="Shape 11"/>
          <p:cNvSpPr/>
          <p:nvPr/>
        </p:nvSpPr>
        <p:spPr>
          <a:xfrm>
            <a:off x="700564" y="5804654"/>
            <a:ext cx="450294" cy="450294"/>
          </a:xfrm>
          <a:prstGeom prst="roundRect">
            <a:avLst>
              <a:gd name="adj" fmla="val 26673"/>
            </a:avLst>
          </a:prstGeom>
          <a:solidFill>
            <a:srgbClr val="0D0D0D"/>
          </a:solidFill>
          <a:ln/>
        </p:spPr>
      </p:sp>
      <p:sp>
        <p:nvSpPr>
          <p:cNvPr id="15" name="Text 12"/>
          <p:cNvSpPr/>
          <p:nvPr/>
        </p:nvSpPr>
        <p:spPr>
          <a:xfrm>
            <a:off x="852964" y="5879663"/>
            <a:ext cx="145375" cy="300276"/>
          </a:xfrm>
          <a:prstGeom prst="rect">
            <a:avLst/>
          </a:prstGeom>
          <a:noFill/>
          <a:ln/>
        </p:spPr>
        <p:txBody>
          <a:bodyPr wrap="none" rtlCol="0" anchor="t"/>
          <a:lstStyle/>
          <a:p>
            <a:pPr marL="0" indent="0" algn="ctr">
              <a:lnSpc>
                <a:spcPts val="2364"/>
              </a:lnSpc>
              <a:buNone/>
            </a:pPr>
            <a:r>
              <a:rPr lang="en-US" sz="2364" kern="0" spc="-24" dirty="0">
                <a:solidFill>
                  <a:srgbClr val="FA95AF"/>
                </a:solidFill>
                <a:latin typeface="Anton" pitchFamily="34" charset="0"/>
                <a:ea typeface="Anton" pitchFamily="34" charset="-122"/>
                <a:cs typeface="Anton" pitchFamily="34" charset="-120"/>
              </a:rPr>
              <a:t>3</a:t>
            </a:r>
            <a:endParaRPr lang="en-US" sz="2364" dirty="0"/>
          </a:p>
        </p:txBody>
      </p:sp>
      <p:sp>
        <p:nvSpPr>
          <p:cNvPr id="16" name="Text 13"/>
          <p:cNvSpPr/>
          <p:nvPr/>
        </p:nvSpPr>
        <p:spPr>
          <a:xfrm>
            <a:off x="1351002" y="5804654"/>
            <a:ext cx="2502218" cy="312777"/>
          </a:xfrm>
          <a:prstGeom prst="rect">
            <a:avLst/>
          </a:prstGeom>
          <a:noFill/>
          <a:ln/>
        </p:spPr>
        <p:txBody>
          <a:bodyPr wrap="none" rtlCol="0" anchor="t"/>
          <a:lstStyle/>
          <a:p>
            <a:pPr marL="0" indent="0">
              <a:lnSpc>
                <a:spcPts val="2463"/>
              </a:lnSpc>
              <a:buNone/>
            </a:pPr>
            <a:r>
              <a:rPr lang="en-US" sz="1970" kern="0" spc="-20" dirty="0">
                <a:solidFill>
                  <a:srgbClr val="FA95AF"/>
                </a:solidFill>
                <a:latin typeface="Anton" pitchFamily="34" charset="0"/>
                <a:ea typeface="Anton" pitchFamily="34" charset="-122"/>
                <a:cs typeface="Anton" pitchFamily="34" charset="-120"/>
              </a:rPr>
              <a:t>Cultural Role</a:t>
            </a:r>
            <a:endParaRPr lang="en-US" sz="1970" dirty="0"/>
          </a:p>
        </p:txBody>
      </p:sp>
      <p:sp>
        <p:nvSpPr>
          <p:cNvPr id="17" name="Text 14"/>
          <p:cNvSpPr/>
          <p:nvPr/>
        </p:nvSpPr>
        <p:spPr>
          <a:xfrm>
            <a:off x="1351002" y="6237446"/>
            <a:ext cx="7092434" cy="960477"/>
          </a:xfrm>
          <a:prstGeom prst="rect">
            <a:avLst/>
          </a:prstGeom>
          <a:noFill/>
          <a:ln/>
        </p:spPr>
        <p:txBody>
          <a:bodyPr wrap="square" rtlCol="0" anchor="t"/>
          <a:lstStyle/>
          <a:p>
            <a:pPr marL="0" indent="0">
              <a:lnSpc>
                <a:spcPts val="2522"/>
              </a:lnSpc>
              <a:buNone/>
            </a:pPr>
            <a:r>
              <a:rPr lang="en-US" sz="1576" kern="0" spc="-32" dirty="0">
                <a:solidFill>
                  <a:srgbClr val="E0D6DE"/>
                </a:solidFill>
                <a:latin typeface="Fira Sans" pitchFamily="34" charset="0"/>
                <a:ea typeface="Fira Sans" pitchFamily="34" charset="-122"/>
                <a:cs typeface="Fira Sans" pitchFamily="34" charset="-120"/>
              </a:rPr>
              <a:t>The sitar's melodic beauty and expressive capabilities have made it a beloved instrument in Indian culture, playing a significant role in religious ceremonies, storytelling, and entertainment.</a:t>
            </a:r>
            <a:endParaRPr lang="en-US" sz="1576"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42673" y="1550908"/>
            <a:ext cx="7547967" cy="585907"/>
          </a:xfrm>
          <a:prstGeom prst="rect">
            <a:avLst/>
          </a:prstGeom>
          <a:noFill/>
          <a:ln/>
        </p:spPr>
        <p:txBody>
          <a:bodyPr wrap="none" rtlCol="0" anchor="t"/>
          <a:lstStyle/>
          <a:p>
            <a:pPr marL="0" indent="0">
              <a:lnSpc>
                <a:spcPts val="4614"/>
              </a:lnSpc>
              <a:buNone/>
            </a:pPr>
            <a:r>
              <a:rPr lang="en-US" sz="3691" kern="0" spc="-37" dirty="0">
                <a:solidFill>
                  <a:srgbClr val="FA95AF"/>
                </a:solidFill>
                <a:latin typeface="Anton" pitchFamily="34" charset="0"/>
                <a:ea typeface="Anton" pitchFamily="34" charset="-122"/>
                <a:cs typeface="Anton" pitchFamily="34" charset="-120"/>
              </a:rPr>
              <a:t>Bagpipes: Iconic Sound of Celtic Tradition</a:t>
            </a:r>
            <a:endParaRPr lang="en-US" sz="3691" dirty="0"/>
          </a:p>
        </p:txBody>
      </p:sp>
      <p:sp>
        <p:nvSpPr>
          <p:cNvPr id="6" name="Shape 3"/>
          <p:cNvSpPr/>
          <p:nvPr/>
        </p:nvSpPr>
        <p:spPr>
          <a:xfrm>
            <a:off x="6142673" y="2418040"/>
            <a:ext cx="7830622" cy="540068"/>
          </a:xfrm>
          <a:prstGeom prst="rect">
            <a:avLst/>
          </a:prstGeom>
          <a:solidFill>
            <a:srgbClr val="0D0D0D"/>
          </a:solidFill>
          <a:ln/>
        </p:spPr>
      </p:sp>
      <p:sp>
        <p:nvSpPr>
          <p:cNvPr id="7" name="Text 4"/>
          <p:cNvSpPr/>
          <p:nvPr/>
        </p:nvSpPr>
        <p:spPr>
          <a:xfrm>
            <a:off x="6331148" y="2538055"/>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Region</a:t>
            </a:r>
            <a:endParaRPr lang="en-US" sz="1476" dirty="0"/>
          </a:p>
        </p:txBody>
      </p:sp>
      <p:sp>
        <p:nvSpPr>
          <p:cNvPr id="8" name="Text 5"/>
          <p:cNvSpPr/>
          <p:nvPr/>
        </p:nvSpPr>
        <p:spPr>
          <a:xfrm>
            <a:off x="8944808" y="2538055"/>
            <a:ext cx="222742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Type</a:t>
            </a:r>
            <a:endParaRPr lang="en-US" sz="1476" dirty="0"/>
          </a:p>
        </p:txBody>
      </p:sp>
      <p:sp>
        <p:nvSpPr>
          <p:cNvPr id="9" name="Text 6"/>
          <p:cNvSpPr/>
          <p:nvPr/>
        </p:nvSpPr>
        <p:spPr>
          <a:xfrm>
            <a:off x="11554658" y="2538055"/>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Characteristics</a:t>
            </a:r>
            <a:endParaRPr lang="en-US" sz="1476" dirty="0"/>
          </a:p>
        </p:txBody>
      </p:sp>
      <p:sp>
        <p:nvSpPr>
          <p:cNvPr id="10" name="Text 7"/>
          <p:cNvSpPr/>
          <p:nvPr/>
        </p:nvSpPr>
        <p:spPr>
          <a:xfrm>
            <a:off x="6331148" y="3078123"/>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Scotland</a:t>
            </a:r>
            <a:endParaRPr lang="en-US" sz="1476" dirty="0"/>
          </a:p>
        </p:txBody>
      </p:sp>
      <p:sp>
        <p:nvSpPr>
          <p:cNvPr id="11" name="Text 8"/>
          <p:cNvSpPr/>
          <p:nvPr/>
        </p:nvSpPr>
        <p:spPr>
          <a:xfrm>
            <a:off x="8944808" y="3078123"/>
            <a:ext cx="222742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Great Highland Bagpipe</a:t>
            </a:r>
            <a:endParaRPr lang="en-US" sz="1476" dirty="0"/>
          </a:p>
        </p:txBody>
      </p:sp>
      <p:sp>
        <p:nvSpPr>
          <p:cNvPr id="12" name="Text 9"/>
          <p:cNvSpPr/>
          <p:nvPr/>
        </p:nvSpPr>
        <p:spPr>
          <a:xfrm>
            <a:off x="11554658" y="3078123"/>
            <a:ext cx="2231231" cy="900113"/>
          </a:xfrm>
          <a:prstGeom prst="rect">
            <a:avLst/>
          </a:prstGeom>
          <a:noFill/>
          <a:ln/>
        </p:spPr>
        <p:txBody>
          <a:bodyPr wrap="squar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Large, powerful sound, three drones, chanter with eight holes</a:t>
            </a:r>
            <a:endParaRPr lang="en-US" sz="1476" dirty="0"/>
          </a:p>
        </p:txBody>
      </p:sp>
      <p:sp>
        <p:nvSpPr>
          <p:cNvPr id="13" name="Shape 10"/>
          <p:cNvSpPr/>
          <p:nvPr/>
        </p:nvSpPr>
        <p:spPr>
          <a:xfrm>
            <a:off x="6142673" y="4098250"/>
            <a:ext cx="7830622" cy="1440180"/>
          </a:xfrm>
          <a:prstGeom prst="rect">
            <a:avLst/>
          </a:prstGeom>
          <a:solidFill>
            <a:srgbClr val="0D0D0D"/>
          </a:solidFill>
          <a:ln/>
        </p:spPr>
      </p:sp>
      <p:sp>
        <p:nvSpPr>
          <p:cNvPr id="14" name="Text 11"/>
          <p:cNvSpPr/>
          <p:nvPr/>
        </p:nvSpPr>
        <p:spPr>
          <a:xfrm>
            <a:off x="6331148" y="4218265"/>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Ireland</a:t>
            </a:r>
            <a:endParaRPr lang="en-US" sz="1476" dirty="0"/>
          </a:p>
        </p:txBody>
      </p:sp>
      <p:sp>
        <p:nvSpPr>
          <p:cNvPr id="15" name="Text 12"/>
          <p:cNvSpPr/>
          <p:nvPr/>
        </p:nvSpPr>
        <p:spPr>
          <a:xfrm>
            <a:off x="8944808" y="4218265"/>
            <a:ext cx="222742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Uilleann Pipes</a:t>
            </a:r>
            <a:endParaRPr lang="en-US" sz="1476" dirty="0"/>
          </a:p>
        </p:txBody>
      </p:sp>
      <p:sp>
        <p:nvSpPr>
          <p:cNvPr id="16" name="Text 13"/>
          <p:cNvSpPr/>
          <p:nvPr/>
        </p:nvSpPr>
        <p:spPr>
          <a:xfrm>
            <a:off x="11554658" y="4218265"/>
            <a:ext cx="2231231" cy="1200150"/>
          </a:xfrm>
          <a:prstGeom prst="rect">
            <a:avLst/>
          </a:prstGeom>
          <a:noFill/>
          <a:ln/>
        </p:spPr>
        <p:txBody>
          <a:bodyPr wrap="squar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Smaller, more melodic sound, three drones, chanter with nine holes, bellows-powered</a:t>
            </a:r>
            <a:endParaRPr lang="en-US" sz="1476" dirty="0"/>
          </a:p>
        </p:txBody>
      </p:sp>
      <p:sp>
        <p:nvSpPr>
          <p:cNvPr id="17" name="Text 14"/>
          <p:cNvSpPr/>
          <p:nvPr/>
        </p:nvSpPr>
        <p:spPr>
          <a:xfrm>
            <a:off x="6331148" y="5658445"/>
            <a:ext cx="223123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Brittany</a:t>
            </a:r>
            <a:endParaRPr lang="en-US" sz="1476" dirty="0"/>
          </a:p>
        </p:txBody>
      </p:sp>
      <p:sp>
        <p:nvSpPr>
          <p:cNvPr id="18" name="Text 15"/>
          <p:cNvSpPr/>
          <p:nvPr/>
        </p:nvSpPr>
        <p:spPr>
          <a:xfrm>
            <a:off x="8944808" y="5658445"/>
            <a:ext cx="2227421" cy="300038"/>
          </a:xfrm>
          <a:prstGeom prst="rect">
            <a:avLst/>
          </a:prstGeom>
          <a:noFill/>
          <a:ln/>
        </p:spPr>
        <p:txBody>
          <a:bodyPr wrap="non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Biniou</a:t>
            </a:r>
            <a:endParaRPr lang="en-US" sz="1476" dirty="0"/>
          </a:p>
        </p:txBody>
      </p:sp>
      <p:sp>
        <p:nvSpPr>
          <p:cNvPr id="19" name="Text 16"/>
          <p:cNvSpPr/>
          <p:nvPr/>
        </p:nvSpPr>
        <p:spPr>
          <a:xfrm>
            <a:off x="11554658" y="5658445"/>
            <a:ext cx="2231231" cy="900113"/>
          </a:xfrm>
          <a:prstGeom prst="rect">
            <a:avLst/>
          </a:prstGeom>
          <a:noFill/>
          <a:ln/>
        </p:spPr>
        <p:txBody>
          <a:bodyPr wrap="square" rtlCol="0" anchor="t"/>
          <a:lstStyle/>
          <a:p>
            <a:pPr marL="0" indent="0">
              <a:lnSpc>
                <a:spcPts val="2362"/>
              </a:lnSpc>
              <a:buNone/>
            </a:pPr>
            <a:r>
              <a:rPr lang="en-US" sz="1476" kern="0" spc="-30" dirty="0">
                <a:solidFill>
                  <a:srgbClr val="E0D6DE"/>
                </a:solidFill>
                <a:latin typeface="Fira Sans" pitchFamily="34" charset="0"/>
                <a:ea typeface="Fira Sans" pitchFamily="34" charset="-122"/>
                <a:cs typeface="Fira Sans" pitchFamily="34" charset="-120"/>
              </a:rPr>
              <a:t>Smaller than Highland bagpipes, three drones, chanter with six holes</a:t>
            </a:r>
            <a:endParaRPr lang="en-US" sz="1476"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2368034"/>
            <a:ext cx="7415927" cy="1543050"/>
          </a:xfrm>
          <a:prstGeom prst="rect">
            <a:avLst/>
          </a:prstGeom>
          <a:noFill/>
          <a:ln/>
        </p:spPr>
        <p:txBody>
          <a:bodyPr wrap="square" rtlCol="0" anchor="t"/>
          <a:lstStyle/>
          <a:p>
            <a:pPr marL="0" indent="0">
              <a:lnSpc>
                <a:spcPts val="6075"/>
              </a:lnSpc>
              <a:buNone/>
            </a:pPr>
            <a:r>
              <a:rPr lang="en-US" sz="4860" kern="0" spc="-49" dirty="0">
                <a:solidFill>
                  <a:srgbClr val="FA95AF"/>
                </a:solidFill>
                <a:latin typeface="Anton" pitchFamily="34" charset="0"/>
                <a:ea typeface="Anton" pitchFamily="34" charset="-122"/>
                <a:cs typeface="Anton" pitchFamily="34" charset="-120"/>
              </a:rPr>
              <a:t>Preserving and Celebrating Global Musical Heritage</a:t>
            </a:r>
            <a:endParaRPr lang="en-US" sz="4860" dirty="0"/>
          </a:p>
        </p:txBody>
      </p:sp>
      <p:sp>
        <p:nvSpPr>
          <p:cNvPr id="6" name="Text 3"/>
          <p:cNvSpPr/>
          <p:nvPr/>
        </p:nvSpPr>
        <p:spPr>
          <a:xfrm>
            <a:off x="6350437" y="4603530"/>
            <a:ext cx="7415927" cy="1258035"/>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Traditional music, with its rich history and cultural significance, deserves to be preserved and celebrated for generations to come. It reminds us of our shared humanity and the power of music to unite us across borders and cultures.</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645</Words>
  <Application>Microsoft Office PowerPoint</Application>
  <PresentationFormat>Custom</PresentationFormat>
  <Paragraphs>67</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Anton</vt:lpstr>
      <vt:lpstr>Arial</vt:lpstr>
      <vt:lpstr>Calibri</vt:lpstr>
      <vt:lpstr>Fira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 840</cp:lastModifiedBy>
  <cp:revision>2</cp:revision>
  <dcterms:created xsi:type="dcterms:W3CDTF">2024-07-08T16:32:56Z</dcterms:created>
  <dcterms:modified xsi:type="dcterms:W3CDTF">2024-07-10T20:06:20Z</dcterms:modified>
</cp:coreProperties>
</file>